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80" r:id="rId4"/>
    <p:sldId id="281" r:id="rId5"/>
    <p:sldId id="258" r:id="rId6"/>
    <p:sldId id="263" r:id="rId7"/>
    <p:sldId id="259" r:id="rId8"/>
    <p:sldId id="264" r:id="rId9"/>
    <p:sldId id="265" r:id="rId10"/>
    <p:sldId id="284" r:id="rId11"/>
    <p:sldId id="283" r:id="rId12"/>
    <p:sldId id="285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60" r:id="rId28"/>
    <p:sldId id="261" r:id="rId29"/>
    <p:sldId id="286" r:id="rId30"/>
    <p:sldId id="262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75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2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10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11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02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6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090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1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9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5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0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0283" y="545871"/>
            <a:ext cx="6683433" cy="2883129"/>
          </a:xfrm>
        </p:spPr>
        <p:txBody>
          <a:bodyPr>
            <a:normAutofit/>
          </a:bodyPr>
          <a:lstStyle/>
          <a:p>
            <a:r>
              <a:rPr sz="4000" dirty="0"/>
              <a:t>Comparative Analysis of Sentiment Classification on Indian Languages using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34184"/>
            <a:ext cx="6400800" cy="691897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A Comprehensive Study on Classification Methods and Results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E1C-D680-7138-2D0E-E04CF95DE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FB6DE-E501-CCDE-4401-E20291D22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EF086-6DD1-17EE-FB83-22D4287A5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6811" cy="671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59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5E1C-D680-7138-2D0E-E04CF95DE3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7FB6DE-E501-CCDE-4401-E20291D22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90070-EDED-53CC-4AA2-D46914A90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608"/>
            <a:ext cx="9144000" cy="6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78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380C14-3B62-B864-B3EB-27E7451F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24" y="409224"/>
            <a:ext cx="6541008" cy="56763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115C52-CE6B-AEBD-B53F-EC67476903FE}"/>
              </a:ext>
            </a:extLst>
          </p:cNvPr>
          <p:cNvSpPr txBox="1"/>
          <p:nvPr/>
        </p:nvSpPr>
        <p:spPr>
          <a:xfrm>
            <a:off x="640080" y="94309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Final thought</a:t>
            </a:r>
          </a:p>
        </p:txBody>
      </p:sp>
    </p:spTree>
    <p:extLst>
      <p:ext uri="{BB962C8B-B14F-4D97-AF65-F5344CB8AC3E}">
        <p14:creationId xmlns:p14="http://schemas.microsoft.com/office/powerpoint/2010/main" val="202178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EB70-26DC-7261-F173-F9AAD38B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688" y="551691"/>
            <a:ext cx="6798734" cy="1303867"/>
          </a:xfrm>
        </p:spPr>
        <p:txBody>
          <a:bodyPr/>
          <a:lstStyle/>
          <a:p>
            <a:r>
              <a:rPr lang="en-IN" dirty="0"/>
              <a:t>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18813-A17F-6BF0-3B09-C191DCC72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google/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muril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-base-cased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96E9D8F-9FD8-2BA0-C8E9-3D998D504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436000"/>
              </p:ext>
            </p:extLst>
          </p:nvPr>
        </p:nvGraphicFramePr>
        <p:xfrm>
          <a:off x="881688" y="2560320"/>
          <a:ext cx="7201607" cy="3291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8801">
                  <a:extLst>
                    <a:ext uri="{9D8B030D-6E8A-4147-A177-3AD203B41FA5}">
                      <a16:colId xmlns:a16="http://schemas.microsoft.com/office/drawing/2014/main" val="776127817"/>
                    </a:ext>
                  </a:extLst>
                </a:gridCol>
                <a:gridCol w="1028801">
                  <a:extLst>
                    <a:ext uri="{9D8B030D-6E8A-4147-A177-3AD203B41FA5}">
                      <a16:colId xmlns:a16="http://schemas.microsoft.com/office/drawing/2014/main" val="2114461745"/>
                    </a:ext>
                  </a:extLst>
                </a:gridCol>
                <a:gridCol w="1028801">
                  <a:extLst>
                    <a:ext uri="{9D8B030D-6E8A-4147-A177-3AD203B41FA5}">
                      <a16:colId xmlns:a16="http://schemas.microsoft.com/office/drawing/2014/main" val="335110664"/>
                    </a:ext>
                  </a:extLst>
                </a:gridCol>
                <a:gridCol w="1028801">
                  <a:extLst>
                    <a:ext uri="{9D8B030D-6E8A-4147-A177-3AD203B41FA5}">
                      <a16:colId xmlns:a16="http://schemas.microsoft.com/office/drawing/2014/main" val="3311863234"/>
                    </a:ext>
                  </a:extLst>
                </a:gridCol>
                <a:gridCol w="1028801">
                  <a:extLst>
                    <a:ext uri="{9D8B030D-6E8A-4147-A177-3AD203B41FA5}">
                      <a16:colId xmlns:a16="http://schemas.microsoft.com/office/drawing/2014/main" val="212132217"/>
                    </a:ext>
                  </a:extLst>
                </a:gridCol>
                <a:gridCol w="1028801">
                  <a:extLst>
                    <a:ext uri="{9D8B030D-6E8A-4147-A177-3AD203B41FA5}">
                      <a16:colId xmlns:a16="http://schemas.microsoft.com/office/drawing/2014/main" val="1854951533"/>
                    </a:ext>
                  </a:extLst>
                </a:gridCol>
                <a:gridCol w="1028801">
                  <a:extLst>
                    <a:ext uri="{9D8B030D-6E8A-4147-A177-3AD203B41FA5}">
                      <a16:colId xmlns:a16="http://schemas.microsoft.com/office/drawing/2014/main" val="4000362705"/>
                    </a:ext>
                  </a:extLst>
                </a:gridCol>
              </a:tblGrid>
              <a:tr h="4233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Epoch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Training Loss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Validation Loss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Accuracy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F1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Precision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Recall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276608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94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92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58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9572651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87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84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26363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83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81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3299231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91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91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57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186225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82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1574054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74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342816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9845564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126794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59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1723840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10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59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9521511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11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58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162707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12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57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0338675"/>
                  </a:ext>
                </a:extLst>
              </a:tr>
              <a:tr h="220656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13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63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57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78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</a:rPr>
                        <a:t>78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009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6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006D-D601-CB50-A0CA-A3E0D5F5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550" y="373992"/>
            <a:ext cx="6798734" cy="1303867"/>
          </a:xfrm>
        </p:spPr>
        <p:txBody>
          <a:bodyPr/>
          <a:lstStyle/>
          <a:p>
            <a:r>
              <a:rPr lang="en-IN" dirty="0"/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94F2D-E17A-7D20-A6C0-96DD8646D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426673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3B513-945A-B96A-8CA7-06FB58B2D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1" y="1677859"/>
            <a:ext cx="3259078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86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78E4-8BEE-3E7F-7050-77AE7817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EBC378-9DA4-C239-23AF-7FF5C488C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" y="1626026"/>
            <a:ext cx="4580741" cy="360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15CD6-29B5-8168-6794-A2BAE5D0B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813" y="1626026"/>
            <a:ext cx="4378456" cy="3605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39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494D-4B63-5C3A-283A-62C41267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Fine-Tune configuration of </a:t>
            </a:r>
            <a:r>
              <a:rPr lang="en-IN" dirty="0" err="1"/>
              <a:t>LoRA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84ED-9AB1-5FC6-5CD8-9949B05BA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#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LoRA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configuration for low-rank fine-tuning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lora_config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=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LoraConfig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(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  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task_type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=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TaskType.SEQ_CLS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  # Sequence classification task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  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inference_mode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=False,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   r=8,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  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lora_alpha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=16,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   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lora_dropout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=0.1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model =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get_peft_model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(model,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lora_config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276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5996-5C71-9A16-1C6A-F4D62446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distilbert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-base-multilingual-cased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D322C2-CE90-F14A-D36A-7AADC9EEC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312" y="1093050"/>
            <a:ext cx="8229600" cy="315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51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B6BD-0F39-C581-1AE8-788AB8A6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47E7EB-E7A2-1459-1390-824E3FA74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39" y="1600200"/>
            <a:ext cx="4426673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08577-FB7C-DF05-4339-F784DAE4A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645" y="1600200"/>
            <a:ext cx="3395155" cy="406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99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44E7-AABF-0B90-B6A5-13674A3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50BE20-3448-FC77-7F04-59EAD3659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9" y="1782917"/>
            <a:ext cx="3596640" cy="416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85CDB-745C-722E-BD5D-BAE660981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504" y="1782917"/>
            <a:ext cx="3596640" cy="4057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5469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Sentiment classification in Indian languages, such as Marathi, poses unique challenges.</a:t>
            </a:r>
          </a:p>
          <a:p>
            <a:r>
              <a:rPr dirty="0"/>
              <a:t>• Comparative study on traditional ML and DL</a:t>
            </a:r>
            <a:r>
              <a:rPr lang="en-IN" dirty="0"/>
              <a:t> also IBM </a:t>
            </a:r>
            <a:r>
              <a:rPr lang="en-IN" dirty="0" err="1"/>
              <a:t>autoAI</a:t>
            </a:r>
            <a:r>
              <a:rPr dirty="0"/>
              <a:t> methods to assess their effectiveness.</a:t>
            </a:r>
          </a:p>
          <a:p>
            <a:r>
              <a:rPr dirty="0"/>
              <a:t>• Objectives include understanding performance metrics and highlighting the best approaches.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7F81-A9D3-76D9-314F-B7F408B3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ai4bharat/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indic-bert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E77AD1-29ED-A433-017B-2B3AEA91B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446" y="2016125"/>
            <a:ext cx="5381434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34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420C-0F79-CBD4-9223-F25D9F7D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0D7638-2C00-4608-CF23-DCD7C7696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91" y="1417639"/>
            <a:ext cx="4426673" cy="3920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C84AE-9BA3-F783-25B5-6EFC0ED1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464" y="1417638"/>
            <a:ext cx="3713988" cy="4022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484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BF0B9-4E82-CE07-787D-D4AA1FB7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8D7AF-8075-B4E5-4D74-139885BB1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84028-365E-1D72-C09F-7DDC0B999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09" y="2326830"/>
            <a:ext cx="4063057" cy="319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3AA2B-EE70-D870-1B90-9FBC3F665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72" y="2272854"/>
            <a:ext cx="2983992" cy="3250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446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96AA-D507-0D04-5ADE-BADE4538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AutoAI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by IBM 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C48C21-ADE9-890C-AE10-3337B92E6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09472"/>
            <a:ext cx="8229600" cy="50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46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24D8-B7A6-B9A5-F3D9-249BCE83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907DCC-1818-5A92-605A-3B0D0F6A7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4638"/>
            <a:ext cx="8229600" cy="597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75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C802-E896-86B2-AABD-F927FE30D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Pipeline 8 (88%)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50BAA6-447E-4856-E4C2-3A300E4E7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438" y="1282890"/>
            <a:ext cx="6899522" cy="5300472"/>
          </a:xfrm>
        </p:spPr>
      </p:pic>
    </p:spTree>
    <p:extLst>
      <p:ext uri="{BB962C8B-B14F-4D97-AF65-F5344CB8AC3E}">
        <p14:creationId xmlns:p14="http://schemas.microsoft.com/office/powerpoint/2010/main" val="339202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EBF3-A811-72F9-85E3-C0098E06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7F488-40E0-1FF8-276F-7FCA07D51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031DF-BFDB-A8A8-06ED-44A56DFB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3" y="556811"/>
            <a:ext cx="8659433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• Logistic Regression achieved moderate accuracy (~60%).</a:t>
            </a:r>
          </a:p>
          <a:p>
            <a:r>
              <a:rPr dirty="0"/>
              <a:t>• Naive Bayes performed well for specific classes (~73%).</a:t>
            </a:r>
          </a:p>
          <a:p>
            <a:r>
              <a:rPr dirty="0"/>
              <a:t>• Random Forest and SVM showed higher accuracy (~75%).</a:t>
            </a:r>
          </a:p>
          <a:p>
            <a:r>
              <a:rPr dirty="0"/>
              <a:t>• DL models, especially XLM-</a:t>
            </a:r>
            <a:r>
              <a:rPr dirty="0" err="1"/>
              <a:t>RoBERTa</a:t>
            </a:r>
            <a:r>
              <a:rPr dirty="0"/>
              <a:t>,</a:t>
            </a:r>
            <a:r>
              <a:rPr lang="en-IN" dirty="0" err="1"/>
              <a:t>AUtoAI</a:t>
            </a:r>
            <a:r>
              <a:rPr dirty="0"/>
              <a:t> outperformed traditional methods (~85-90%).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Detailed Results (Classification Report)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8229600" cy="208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257">
                <a:tc>
                  <a:txBody>
                    <a:bodyPr/>
                    <a:lstStyle/>
                    <a:p>
                      <a: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258">
                <a:tc>
                  <a:txBody>
                    <a:bodyPr/>
                    <a:lstStyle/>
                    <a:p>
                      <a:r>
                        <a:t>XLM-RoBERTa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9B18957-8AAC-B67C-B2C4-55D01413C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Steps in Data Pre-processing…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55F5A8-CF20-8849-49CF-C7F913E3D59F}"/>
              </a:ext>
            </a:extLst>
          </p:cNvPr>
          <p:cNvSpPr/>
          <p:nvPr/>
        </p:nvSpPr>
        <p:spPr>
          <a:xfrm>
            <a:off x="365760" y="1385854"/>
            <a:ext cx="41208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accent4"/>
                </a:solidFill>
                <a:latin typeface="Inter"/>
              </a:rPr>
              <a:t>Data Cleaning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accent4"/>
                </a:solidFill>
              </a:rPr>
              <a:t>Data Integration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accent4"/>
                </a:solidFill>
              </a:rPr>
              <a:t>Data Transformation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chemeClr val="accent4"/>
                </a:solidFill>
              </a:rPr>
              <a:t>Data Reduction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b="0" i="0" dirty="0">
              <a:solidFill>
                <a:schemeClr val="accent4"/>
              </a:solidFill>
              <a:effectLst/>
              <a:latin typeface="Inte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5D7598-A970-03DC-7676-CDC0D14F8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1999" y="1070941"/>
            <a:ext cx="4373445" cy="4535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241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6B9D-B2B1-82EB-7929-E9AA7C64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DC47-4261-AB8C-B930-F0AD765B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91097-7562-1B5D-3B29-09B5F6D7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3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dirty="0"/>
              <a:t>• Deep Learning models significantly outperform traditional ML methods in sentiment classification.</a:t>
            </a:r>
          </a:p>
          <a:p>
            <a:r>
              <a:rPr dirty="0"/>
              <a:t>• XLM-</a:t>
            </a:r>
            <a:r>
              <a:rPr dirty="0" err="1"/>
              <a:t>RoBERTa</a:t>
            </a:r>
            <a:r>
              <a:rPr dirty="0"/>
              <a:t> proves to be highly effective for Indian languages.</a:t>
            </a:r>
          </a:p>
          <a:p>
            <a:r>
              <a:rPr dirty="0"/>
              <a:t>• Highlights the importance of leveraging DL for linguistic diversity.</a:t>
            </a:r>
          </a:p>
          <a:p>
            <a:r>
              <a:rPr dirty="0"/>
              <a:t>• Future work: Addressing limitations in resource-scarce Indian languages.</a:t>
            </a:r>
            <a:endParaRPr lang="en-IN" dirty="0"/>
          </a:p>
          <a:p>
            <a:r>
              <a:rPr lang="en-IN" dirty="0"/>
              <a:t>We will Make better result after data analysis.</a:t>
            </a:r>
          </a:p>
          <a:p>
            <a:r>
              <a:rPr lang="en-IN" dirty="0"/>
              <a:t>Very soon get a Deep compression result of sentiment classification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F4C6-6A68-412B-4BCD-83A09CD3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284" y="365126"/>
            <a:ext cx="7285066" cy="1325563"/>
          </a:xfrm>
        </p:spPr>
        <p:txBody>
          <a:bodyPr/>
          <a:lstStyle/>
          <a:p>
            <a:r>
              <a:rPr lang="en-IN" b="1" dirty="0"/>
              <a:t>THANK FOR YOUR IMPORTANT TIME</a:t>
            </a:r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181A3872-0F87-B715-9E87-E4C91EC64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295" y="2016125"/>
            <a:ext cx="4325736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5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4924-ADFF-83EE-1EF6-0CE97094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in sentiment classification of Different ML and DL model/algo like LSTM, BERT, Mamba, Murli, RF, DT, SVM, ANN, and Regression language Marathi, Telugu, English, Sanskrit, Hindi….</a:t>
            </a:r>
            <a:br>
              <a:rPr lang="en-IN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F46971-C3BD-AD2C-27DE-E6FFFF0DB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474" y="973204"/>
            <a:ext cx="6954220" cy="4048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60AA3-ABB1-D71A-4318-5FA4DECA44F4}"/>
              </a:ext>
            </a:extLst>
          </p:cNvPr>
          <p:cNvSpPr txBox="1"/>
          <p:nvPr/>
        </p:nvSpPr>
        <p:spPr>
          <a:xfrm>
            <a:off x="814474" y="528463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dataset from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amazon_alexa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Twitter, Language model, Movie review dataset, Marathi,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Telgu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English, Sanskrit, English, Hindi….</a:t>
            </a:r>
          </a:p>
        </p:txBody>
      </p:sp>
    </p:spTree>
    <p:extLst>
      <p:ext uri="{BB962C8B-B14F-4D97-AF65-F5344CB8AC3E}">
        <p14:creationId xmlns:p14="http://schemas.microsoft.com/office/powerpoint/2010/main" val="54316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Methods Evaluated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Logistic Regression</a:t>
            </a:r>
          </a:p>
          <a:p>
            <a:r>
              <a:rPr dirty="0"/>
              <a:t>• Naive Bayes</a:t>
            </a:r>
          </a:p>
          <a:p>
            <a:r>
              <a:rPr dirty="0"/>
              <a:t>• Random Forest</a:t>
            </a:r>
          </a:p>
          <a:p>
            <a:r>
              <a:rPr dirty="0"/>
              <a:t>• Support Vector Machines (SVM)</a:t>
            </a:r>
          </a:p>
          <a:p>
            <a:r>
              <a:rPr dirty="0"/>
              <a:t>• K-Nearest Neighbors (KNN)</a:t>
            </a:r>
          </a:p>
          <a:p>
            <a:r>
              <a:rPr dirty="0"/>
              <a:t>• Deep Learning Models: XLM-</a:t>
            </a:r>
            <a:r>
              <a:rPr dirty="0" err="1"/>
              <a:t>RoBERTa</a:t>
            </a:r>
            <a:r>
              <a:rPr dirty="0"/>
              <a:t>, </a:t>
            </a:r>
            <a:r>
              <a:rPr dirty="0" err="1"/>
              <a:t>MuRIL</a:t>
            </a:r>
            <a:r>
              <a:rPr dirty="0"/>
              <a:t>, </a:t>
            </a:r>
            <a:r>
              <a:rPr dirty="0" err="1"/>
              <a:t>IndicBERT</a:t>
            </a:r>
            <a:r>
              <a:rPr lang="en-IN" dirty="0"/>
              <a:t>, BERT, </a:t>
            </a:r>
            <a:r>
              <a:rPr lang="en-IN" dirty="0" err="1"/>
              <a:t>DistilBert</a:t>
            </a:r>
            <a:r>
              <a:rPr lang="en-IN" dirty="0"/>
              <a:t>,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97B4-9173-BC3E-8259-395BA6CE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ABEC0-905F-4CCB-BD8E-F4FC53C98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Input Data ----&gt; Preprocessing --&gt; Tokenization --&gt; Transformer Model (XLM-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RoBERTa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/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MuRIL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/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mBERT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) 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B0502040204020203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--&gt;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LoRA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B0502040204020203" pitchFamily="18" charset="0"/>
              </a:rPr>
              <a:t> Fine-Tuning --&gt; Training and Validation --&gt; Evaluation Metrics --&gt; Results. 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B0502040204020203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678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dirty="0"/>
              <a:t>• Precision: Accuracy of positive predictions.</a:t>
            </a:r>
          </a:p>
          <a:p>
            <a:r>
              <a:rPr dirty="0"/>
              <a:t>• Recall: Ability to identify all relevant instances.</a:t>
            </a:r>
          </a:p>
          <a:p>
            <a:r>
              <a:rPr dirty="0"/>
              <a:t>• F1-Score: Harmonic mean of precision and recall.</a:t>
            </a:r>
          </a:p>
          <a:p>
            <a:r>
              <a:rPr dirty="0"/>
              <a:t>• Accuracy: Overall correctness of predictions.</a:t>
            </a:r>
            <a:endParaRPr lang="en-IN" dirty="0"/>
          </a:p>
          <a:p>
            <a:r>
              <a:rPr lang="en-IN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sentiment classification task for Marathi language was evaluated across multiple transformer models: XLM-</a:t>
            </a:r>
            <a:r>
              <a:rPr lang="en-IN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RoBERTa</a:t>
            </a:r>
            <a:r>
              <a:rPr lang="en-IN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IN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MuRIL</a:t>
            </a:r>
            <a:r>
              <a:rPr lang="en-IN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and </a:t>
            </a:r>
            <a:r>
              <a:rPr lang="en-IN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mBERT</a:t>
            </a:r>
            <a:r>
              <a:rPr lang="en-IN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 Key performance metrics, including accuracy, F1-score, precision, recall, and AUC, were analysed. Below are the quantitative results:</a:t>
            </a:r>
            <a:endParaRPr lang="en-IN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39D9-151D-9C01-68A8-65A0851C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AFAA8-3B50-D199-AB97-96E89F15C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0E021-F698-B629-0507-0B4623F7A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37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955B-5732-8E54-57D4-68AD40AC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IN" dirty="0"/>
              <a:t>ML Model accuracy,predision,Recall,F1score,support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910DD4-7A43-3A3E-DF66-16B544BD446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04658" y="1600204"/>
          <a:ext cx="5334684" cy="4525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9114">
                  <a:extLst>
                    <a:ext uri="{9D8B030D-6E8A-4147-A177-3AD203B41FA5}">
                      <a16:colId xmlns:a16="http://schemas.microsoft.com/office/drawing/2014/main" val="2269356736"/>
                    </a:ext>
                  </a:extLst>
                </a:gridCol>
                <a:gridCol w="889114">
                  <a:extLst>
                    <a:ext uri="{9D8B030D-6E8A-4147-A177-3AD203B41FA5}">
                      <a16:colId xmlns:a16="http://schemas.microsoft.com/office/drawing/2014/main" val="3069542094"/>
                    </a:ext>
                  </a:extLst>
                </a:gridCol>
                <a:gridCol w="889114">
                  <a:extLst>
                    <a:ext uri="{9D8B030D-6E8A-4147-A177-3AD203B41FA5}">
                      <a16:colId xmlns:a16="http://schemas.microsoft.com/office/drawing/2014/main" val="1796883745"/>
                    </a:ext>
                  </a:extLst>
                </a:gridCol>
                <a:gridCol w="889114">
                  <a:extLst>
                    <a:ext uri="{9D8B030D-6E8A-4147-A177-3AD203B41FA5}">
                      <a16:colId xmlns:a16="http://schemas.microsoft.com/office/drawing/2014/main" val="3963356571"/>
                    </a:ext>
                  </a:extLst>
                </a:gridCol>
                <a:gridCol w="889114">
                  <a:extLst>
                    <a:ext uri="{9D8B030D-6E8A-4147-A177-3AD203B41FA5}">
                      <a16:colId xmlns:a16="http://schemas.microsoft.com/office/drawing/2014/main" val="1920778025"/>
                    </a:ext>
                  </a:extLst>
                </a:gridCol>
                <a:gridCol w="889114">
                  <a:extLst>
                    <a:ext uri="{9D8B030D-6E8A-4147-A177-3AD203B41FA5}">
                      <a16:colId xmlns:a16="http://schemas.microsoft.com/office/drawing/2014/main" val="2959730446"/>
                    </a:ext>
                  </a:extLst>
                </a:gridCol>
              </a:tblGrid>
              <a:tr h="18598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Model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Class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Precision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Recall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F1-Score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Support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652081752"/>
                  </a:ext>
                </a:extLst>
              </a:tr>
              <a:tr h="185982">
                <a:tc rowSpan="6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Logistic Regression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2250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2891411958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0.54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0.57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0.56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2250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678765381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2250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4060261998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3814977629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Macro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4030426539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Weighted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493316113"/>
                  </a:ext>
                </a:extLst>
              </a:tr>
              <a:tr h="185982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Naive Bayes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0.28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0.41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2250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3813101506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0.96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0.83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4500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816411908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31968369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Macro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878445822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Weighted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4059462542"/>
                  </a:ext>
                </a:extLst>
              </a:tr>
              <a:tr h="194381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Random Forest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0.39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2250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51799781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0.92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0.83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4500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3288192419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456054405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Macro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649555327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Weighted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117576910"/>
                  </a:ext>
                </a:extLst>
              </a:tr>
              <a:tr h="185982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KNN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0.54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0.23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0.32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2250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2487125424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0.90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0.79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4500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2961786605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354350962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Macro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0.57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0.56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3520854488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Weighted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2574866561"/>
                  </a:ext>
                </a:extLst>
              </a:tr>
              <a:tr h="185982">
                <a:tc row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SVM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0.41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0.52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2250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636288633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0.76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0.92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0.83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4500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669281904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Accuracy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759806108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Macro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0.74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0.67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0.68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6750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2725558120"/>
                  </a:ext>
                </a:extLst>
              </a:tr>
              <a:tr h="1619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Weighted avg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0.75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0.73</a:t>
                      </a:r>
                      <a:endParaRPr lang="en-IN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000" dirty="0">
                          <a:effectLst/>
                        </a:rPr>
                        <a:t>6750</a:t>
                      </a:r>
                      <a:endParaRPr lang="en-IN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4794" marR="64794" marT="0" marB="0"/>
                </a:tc>
                <a:extLst>
                  <a:ext uri="{0D108BD9-81ED-4DB2-BD59-A6C34878D82A}">
                    <a16:rowId xmlns:a16="http://schemas.microsoft.com/office/drawing/2014/main" val="1152276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53025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81</TotalTime>
  <Words>831</Words>
  <Application>Microsoft Office PowerPoint</Application>
  <PresentationFormat>On-screen Show (4:3)</PresentationFormat>
  <Paragraphs>339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Gill Sans MT</vt:lpstr>
      <vt:lpstr>Inter</vt:lpstr>
      <vt:lpstr>Times New Roman</vt:lpstr>
      <vt:lpstr>Wingdings</vt:lpstr>
      <vt:lpstr>Gallery</vt:lpstr>
      <vt:lpstr>Comparative Analysis of Sentiment Classification on Indian Languages using Deep Learning</vt:lpstr>
      <vt:lpstr>Introduction</vt:lpstr>
      <vt:lpstr>PowerPoint Presentation</vt:lpstr>
      <vt:lpstr>Comparison in sentiment classification of Different ML and DL model/algo like LSTM, BERT, Mamba, Murli, RF, DT, SVM, ANN, and Regression language Marathi, Telugu, English, Sanskrit, Hindi…. </vt:lpstr>
      <vt:lpstr>Methods Evaluated</vt:lpstr>
      <vt:lpstr>PowerPoint Presentation</vt:lpstr>
      <vt:lpstr>Evaluation Metrics</vt:lpstr>
      <vt:lpstr>PowerPoint Presentation</vt:lpstr>
      <vt:lpstr>ML Model accuracy,predision,Recall,F1score,support</vt:lpstr>
      <vt:lpstr>PowerPoint Presentation</vt:lpstr>
      <vt:lpstr>PowerPoint Presentation</vt:lpstr>
      <vt:lpstr>PowerPoint Presentation</vt:lpstr>
      <vt:lpstr>DL</vt:lpstr>
      <vt:lpstr>Confusion Matrix</vt:lpstr>
      <vt:lpstr>AUC</vt:lpstr>
      <vt:lpstr>Fine-Tune configuration of LoRA</vt:lpstr>
      <vt:lpstr>distilbert-base-multilingual-cased  </vt:lpstr>
      <vt:lpstr>PowerPoint Presentation</vt:lpstr>
      <vt:lpstr>PowerPoint Presentation</vt:lpstr>
      <vt:lpstr>ai4bharat/indic-bert </vt:lpstr>
      <vt:lpstr>PowerPoint Presentation</vt:lpstr>
      <vt:lpstr>PowerPoint Presentation</vt:lpstr>
      <vt:lpstr>AutoAI by IBM  </vt:lpstr>
      <vt:lpstr>PowerPoint Presentation</vt:lpstr>
      <vt:lpstr>Pipeline 8 (88%)</vt:lpstr>
      <vt:lpstr>PowerPoint Presentation</vt:lpstr>
      <vt:lpstr>Results Overview</vt:lpstr>
      <vt:lpstr>Detailed Results (Classification Report)</vt:lpstr>
      <vt:lpstr>Steps in Data Pre-processing… </vt:lpstr>
      <vt:lpstr>Conclusion</vt:lpstr>
      <vt:lpstr>THANK FOR YOUR IMPORTANT TIME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BAIJU KUMAR YADAV</cp:lastModifiedBy>
  <cp:revision>2</cp:revision>
  <dcterms:created xsi:type="dcterms:W3CDTF">2013-01-27T09:14:16Z</dcterms:created>
  <dcterms:modified xsi:type="dcterms:W3CDTF">2024-11-26T05:03:50Z</dcterms:modified>
  <cp:category/>
</cp:coreProperties>
</file>